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0" r:id="rId7"/>
    <p:sldId id="266" r:id="rId8"/>
    <p:sldId id="259" r:id="rId9"/>
    <p:sldId id="267" r:id="rId10"/>
    <p:sldId id="265" r:id="rId11"/>
    <p:sldId id="268" r:id="rId12"/>
    <p:sldId id="270" r:id="rId13"/>
    <p:sldId id="271" r:id="rId14"/>
    <p:sldId id="269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1B1-E611-47DD-8B12-87947A80B8C1}" type="datetimeFigureOut">
              <a:rPr lang="hu-HU" smtClean="0"/>
              <a:pPr/>
              <a:t>2015.09.03.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9C9E-DC96-4B50-8B87-6E6DF3E535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0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3888432"/>
          </a:xfrm>
        </p:spPr>
        <p:txBody>
          <a:bodyPr/>
          <a:lstStyle/>
          <a:p>
            <a:r>
              <a:rPr lang="hu-HU" sz="2400" dirty="0"/>
              <a:t>A vízgyűjtő-gazdálkodási tervezés települési vízgazdálkodással kapcsolatos eredményei,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az </a:t>
            </a:r>
            <a:r>
              <a:rPr lang="hu-HU" sz="2400" dirty="0"/>
              <a:t>intézkedések programja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ORSZÁGOS </a:t>
            </a:r>
            <a:r>
              <a:rPr lang="hu-HU" sz="2000" i="1" dirty="0"/>
              <a:t>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800" dirty="0"/>
              <a:t>A kommunális szennyvíztisztítás szerepe </a:t>
            </a:r>
            <a:r>
              <a:rPr lang="hu-HU" sz="2800" dirty="0" smtClean="0"/>
              <a:t>a felszíni </a:t>
            </a:r>
            <a:r>
              <a:rPr lang="hu-HU" sz="2800" dirty="0"/>
              <a:t>vízminőség alakulásában és a tervezett </a:t>
            </a:r>
            <a:r>
              <a:rPr lang="hu-HU" sz="2800" dirty="0" smtClean="0"/>
              <a:t>intézkedések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70026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28865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87624" y="466591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Dr. </a:t>
            </a:r>
            <a:r>
              <a:rPr lang="hu-HU" dirty="0" err="1" smtClean="0">
                <a:solidFill>
                  <a:schemeClr val="bg1"/>
                </a:solidFill>
              </a:rPr>
              <a:t>Clement</a:t>
            </a:r>
            <a:r>
              <a:rPr lang="hu-HU" dirty="0" smtClean="0">
                <a:solidFill>
                  <a:schemeClr val="bg1"/>
                </a:solidFill>
              </a:rPr>
              <a:t> Adrienne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BME Vízi Közmű és Környezetmérnöki Tanszék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496" y="1196752"/>
            <a:ext cx="9001000" cy="5472608"/>
          </a:xfrm>
        </p:spPr>
        <p:txBody>
          <a:bodyPr>
            <a:noAutofit/>
          </a:bodyPr>
          <a:lstStyle/>
          <a:p>
            <a:pPr lvl="1"/>
            <a:r>
              <a:rPr lang="hu-HU" sz="2400" b="1" dirty="0" smtClean="0"/>
              <a:t>Alapintézkedés: szennyvíz program befejezése: új telepek, bővítés és rekonstrukció</a:t>
            </a:r>
          </a:p>
          <a:p>
            <a:pPr lvl="2"/>
            <a:r>
              <a:rPr lang="hu-HU" sz="1800" b="1" dirty="0" smtClean="0"/>
              <a:t>200 KEOP projekt (48 jelentős terhelés, 57 fontos) – 2015-ig</a:t>
            </a:r>
          </a:p>
          <a:p>
            <a:pPr lvl="2"/>
            <a:r>
              <a:rPr lang="hu-HU" sz="1800" b="1" dirty="0" smtClean="0"/>
              <a:t>29 KEHOP (10 jelentős, 7 fontos) – 2021-ig</a:t>
            </a:r>
          </a:p>
          <a:p>
            <a:pPr lvl="2"/>
            <a:r>
              <a:rPr lang="hu-HU" sz="1800" b="1" dirty="0" smtClean="0"/>
              <a:t>25/2002 </a:t>
            </a:r>
            <a:r>
              <a:rPr lang="hu-HU" sz="1800" b="1" dirty="0" err="1" smtClean="0"/>
              <a:t>kr</a:t>
            </a:r>
            <a:r>
              <a:rPr lang="hu-HU" sz="1800" b="1" dirty="0" smtClean="0"/>
              <a:t>. szerint megvalósítandó 25 új </a:t>
            </a:r>
            <a:r>
              <a:rPr lang="hu-HU" sz="1800" b="1" dirty="0" err="1" smtClean="0"/>
              <a:t>szvtt</a:t>
            </a:r>
            <a:r>
              <a:rPr lang="hu-HU" sz="1800" b="1" dirty="0" smtClean="0"/>
              <a:t>. és 100 bővítés – 2021-ig (28 jelentős, 45 fontos)</a:t>
            </a:r>
          </a:p>
          <a:p>
            <a:pPr lvl="1"/>
            <a:r>
              <a:rPr lang="hu-HU" sz="2400" b="1" dirty="0" smtClean="0"/>
              <a:t>További alapintézkedés</a:t>
            </a:r>
          </a:p>
          <a:p>
            <a:pPr lvl="2"/>
            <a:r>
              <a:rPr lang="hu-HU" sz="1800" b="1" dirty="0" smtClean="0"/>
              <a:t>Elfolyó vízminőségi határérték szigorítása 255 </a:t>
            </a:r>
            <a:r>
              <a:rPr lang="hu-HU" sz="1800" b="1" dirty="0" err="1" smtClean="0"/>
              <a:t>szvtt-n</a:t>
            </a:r>
            <a:r>
              <a:rPr lang="hu-HU" sz="1800" b="1" dirty="0" smtClean="0"/>
              <a:t> (2021-, 2027-ig)</a:t>
            </a:r>
          </a:p>
          <a:p>
            <a:pPr lvl="2"/>
            <a:r>
              <a:rPr lang="hu-HU" sz="1800" b="1" dirty="0" smtClean="0"/>
              <a:t>2000 LE alatti települések: 35 regionális OP projekt (2015-ig)</a:t>
            </a:r>
          </a:p>
          <a:p>
            <a:pPr lvl="1"/>
            <a:r>
              <a:rPr lang="hu-HU" sz="2400" b="1" dirty="0" smtClean="0"/>
              <a:t>Kiegészítő intézkedés</a:t>
            </a:r>
          </a:p>
          <a:p>
            <a:pPr lvl="2"/>
            <a:r>
              <a:rPr lang="hu-HU" sz="1800" b="1" dirty="0" smtClean="0"/>
              <a:t>40 telepen átvezetés, utótisztítás, tisztított szennyvíz szikkasztása </a:t>
            </a:r>
            <a:r>
              <a:rPr lang="hu-HU" sz="1800" dirty="0" smtClean="0"/>
              <a:t>(</a:t>
            </a:r>
            <a:r>
              <a:rPr lang="hu-HU" sz="1800" dirty="0" err="1" smtClean="0"/>
              <a:t>pl</a:t>
            </a:r>
            <a:r>
              <a:rPr lang="hu-HU" sz="1800" dirty="0" smtClean="0"/>
              <a:t>: Dél-Pest, Székesfehérvár(KEOP),Törökbálint, Budaörs (KEHOP), </a:t>
            </a:r>
            <a:r>
              <a:rPr lang="hu-HU" sz="1800" dirty="0"/>
              <a:t>Gödöllő(KEOP</a:t>
            </a:r>
            <a:r>
              <a:rPr lang="hu-HU" sz="1800" dirty="0" smtClean="0"/>
              <a:t>),</a:t>
            </a:r>
            <a:r>
              <a:rPr lang="hu-HU" sz="1800" dirty="0"/>
              <a:t>Dunakeszi, Kisvárda, </a:t>
            </a:r>
            <a:r>
              <a:rPr lang="hu-HU" sz="1800" dirty="0" smtClean="0"/>
              <a:t>Nyíregyháza, Cegléd, </a:t>
            </a:r>
            <a:r>
              <a:rPr lang="hu-HU" sz="1800" dirty="0"/>
              <a:t>Hódmezővásárhely, </a:t>
            </a:r>
            <a:r>
              <a:rPr lang="hu-HU" sz="1800" dirty="0" smtClean="0"/>
              <a:t>Kecskemét, </a:t>
            </a:r>
            <a:r>
              <a:rPr lang="hu-HU" sz="1800" dirty="0"/>
              <a:t>Kiskunfélegyháza, </a:t>
            </a:r>
            <a:r>
              <a:rPr lang="hu-HU" sz="1800" dirty="0" smtClean="0"/>
              <a:t>Orosháza</a:t>
            </a:r>
            <a:r>
              <a:rPr lang="hu-HU" sz="1800" dirty="0"/>
              <a:t>)</a:t>
            </a:r>
            <a:endParaRPr lang="hu-HU" sz="1800" dirty="0" smtClean="0"/>
          </a:p>
          <a:p>
            <a:pPr lvl="1"/>
            <a:r>
              <a:rPr lang="hu-HU" sz="2200" b="1" dirty="0" smtClean="0"/>
              <a:t>Záportározók, </a:t>
            </a:r>
            <a:r>
              <a:rPr lang="hu-HU" sz="2200" b="1" dirty="0"/>
              <a:t>egyesített rendszer záporkiömlőiből származó terhelés </a:t>
            </a:r>
            <a:r>
              <a:rPr lang="hu-HU" sz="2200" b="1" dirty="0" smtClean="0"/>
              <a:t>csökkentése </a:t>
            </a:r>
            <a:r>
              <a:rPr lang="hu-HU" sz="1800" dirty="0" smtClean="0"/>
              <a:t>(Budapest, Debrecen, Szombathely)</a:t>
            </a:r>
            <a:endParaRPr lang="hu-HU" sz="2200" dirty="0"/>
          </a:p>
          <a:p>
            <a:pPr lvl="1"/>
            <a:endParaRPr lang="hu-HU" sz="2400" b="1" dirty="0" smtClean="0"/>
          </a:p>
          <a:p>
            <a:pPr lvl="1"/>
            <a:endParaRPr lang="hu-HU" sz="2400" b="1" dirty="0"/>
          </a:p>
        </p:txBody>
      </p:sp>
      <p:sp>
        <p:nvSpPr>
          <p:cNvPr id="8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78830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Kommunális Szennyvízbevezetések: INTÉZKEDÉSI PROGRAM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65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435280" cy="23042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000" b="1" dirty="0"/>
              <a:t>Terhelhetőség alapú kibocsátás szabályozás – útmutató a hatóságok, tervezők részére)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Jogszabályok módosítása, harmonizációja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10/2010 VM r. módosítása (</a:t>
            </a:r>
            <a:r>
              <a:rPr lang="hu-HU" sz="1800" b="1" dirty="0" err="1" smtClean="0"/>
              <a:t>fiz-kém</a:t>
            </a:r>
            <a:r>
              <a:rPr lang="hu-HU" sz="1800" b="1" dirty="0" smtClean="0"/>
              <a:t>. osztályhatárok, minősítés)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220/2004 </a:t>
            </a:r>
            <a:r>
              <a:rPr lang="hu-HU" sz="1800" b="1" dirty="0" err="1" smtClean="0"/>
              <a:t>korm.r</a:t>
            </a:r>
            <a:r>
              <a:rPr lang="hu-HU" sz="1800" b="1" dirty="0" smtClean="0"/>
              <a:t>., 28/2004 KVVM r. – </a:t>
            </a:r>
            <a:r>
              <a:rPr lang="hu-HU" sz="1800" b="1" dirty="0" err="1" smtClean="0"/>
              <a:t>emissziós-immissziós</a:t>
            </a:r>
            <a:r>
              <a:rPr lang="hu-HU" sz="1800" b="1" dirty="0" smtClean="0"/>
              <a:t> szabályozás összehangolása</a:t>
            </a:r>
            <a:endParaRPr lang="hu-HU" sz="2000" b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b="1" dirty="0" smtClean="0"/>
          </a:p>
          <a:p>
            <a:pPr lvl="1">
              <a:spcAft>
                <a:spcPts val="600"/>
              </a:spcAft>
            </a:pPr>
            <a:endParaRPr lang="hu-HU" sz="1600" b="1" dirty="0"/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Kommunális Szennyvízbevezetések: szabályozás</a:t>
            </a: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92708"/>
              </p:ext>
            </p:extLst>
          </p:nvPr>
        </p:nvGraphicFramePr>
        <p:xfrm>
          <a:off x="457200" y="4075447"/>
          <a:ext cx="8229601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216"/>
                <a:gridCol w="1634399"/>
                <a:gridCol w="1632753"/>
                <a:gridCol w="1634399"/>
                <a:gridCol w="1599834"/>
              </a:tblGrid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BOI (mg/l)</a:t>
                      </a:r>
                      <a:endParaRPr lang="hu-HU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alap / kiegészítő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KOI (mg/l)</a:t>
                      </a:r>
                      <a:endParaRPr lang="hu-HU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alap / kiegészítő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ÖsszesN (mg/l)</a:t>
                      </a:r>
                      <a:endParaRPr lang="hu-HU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alap / kiegészítő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ÖsszesP (mg/l)</a:t>
                      </a:r>
                      <a:endParaRPr lang="hu-HU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alap / kiegészítő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&lt; 2 000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25 / 25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125 / 125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-  / </a:t>
                      </a:r>
                      <a:r>
                        <a:rPr lang="hu-HU" sz="1400" b="1" dirty="0">
                          <a:effectLst/>
                        </a:rPr>
                        <a:t>50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-  / </a:t>
                      </a:r>
                      <a:r>
                        <a:rPr lang="hu-HU" sz="1400" b="1" dirty="0">
                          <a:effectLst/>
                        </a:rPr>
                        <a:t>10 (5)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2 000 – 5 000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25 / 25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125 / 100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50 / 35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10 / 5 (2)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5 000 – 10 000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25 / 15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125 / 75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50 / 25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5 / 1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10 000 – 100 000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25 / 15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125 / 50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35 / 15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 / 0,7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&gt; 100 000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25 / 15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125 / 50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15 / 10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 / 0,5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91/271 EK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125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15, 10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2, 1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Hazai területi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15-30-25-50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50-100-75-150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20-35-25-55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0,7-5-5-10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Hazai egyedi alsó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50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15</a:t>
                      </a:r>
                      <a:endParaRPr lang="hu-H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0,7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467544" y="3356992"/>
            <a:ext cx="9073008" cy="101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cs typeface="Arial" panose="020B0604020202020204" pitchFamily="34" charset="0"/>
              </a:rPr>
              <a:t>Kommunális szennyvíztisztító telepek elfolyó vízminőségi </a:t>
            </a:r>
            <a:r>
              <a:rPr lang="hu-H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követelményei – telep méretéről függő kiegészítő „BAT”</a:t>
            </a:r>
            <a:endParaRPr lang="hu-H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3159" y="1303486"/>
            <a:ext cx="8982075" cy="5105400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5483" cy="864096"/>
          </a:xfrm>
        </p:spPr>
        <p:txBody>
          <a:bodyPr/>
          <a:lstStyle/>
          <a:p>
            <a:r>
              <a:rPr lang="hu-HU" dirty="0" smtClean="0"/>
              <a:t>Kistelepülések  (&lt; 2000 LE) szennyvízkezelése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4941168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Szempontok: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Közegészségügyi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Felszín alatti vízvédelem indokolja-e? (vízbázis, karszt)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Gazdaságosság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5065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/>
          <a:lstStyle/>
          <a:p>
            <a:r>
              <a:rPr lang="hu-HU" dirty="0" smtClean="0"/>
              <a:t>Központi  vagy decentralizált?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7989" y="1340768"/>
            <a:ext cx="830047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5483" cy="864096"/>
          </a:xfrm>
        </p:spPr>
        <p:txBody>
          <a:bodyPr/>
          <a:lstStyle/>
          <a:p>
            <a:r>
              <a:rPr lang="hu-HU" dirty="0"/>
              <a:t>Balatoni Kistelepülések Szennyvízkezelési </a:t>
            </a:r>
            <a:r>
              <a:rPr lang="hu-HU" dirty="0" smtClean="0"/>
              <a:t>Programja</a:t>
            </a:r>
            <a:endParaRPr lang="hu-HU" dirty="0"/>
          </a:p>
        </p:txBody>
      </p:sp>
      <p:pic>
        <p:nvPicPr>
          <p:cNvPr id="5" name="Kép 4" descr="C:\Users\monikatete\Desktop\Diploma\képek\csiná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10867"/>
            <a:ext cx="3673401" cy="222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monikatete\Desktop\Diploma\képek\IMG_67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10867"/>
            <a:ext cx="2880320" cy="2228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/>
          <p:cNvSpPr/>
          <p:nvPr/>
        </p:nvSpPr>
        <p:spPr>
          <a:xfrm>
            <a:off x="179511" y="1340768"/>
            <a:ext cx="8713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Kiemelt üdülőkörzet </a:t>
            </a:r>
            <a:r>
              <a:rPr lang="hu-HU" sz="2000" b="1" dirty="0" smtClean="0"/>
              <a:t>180 településből</a:t>
            </a:r>
            <a:r>
              <a:rPr lang="hu-HU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136 település a Szennyvíz Programhoz kapcsolódóan 2015-ig;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44 település a </a:t>
            </a:r>
            <a:r>
              <a:rPr lang="hu-HU" sz="2000" dirty="0" err="1" smtClean="0"/>
              <a:t>NMP-be</a:t>
            </a:r>
            <a:r>
              <a:rPr lang="hu-HU" sz="2000" dirty="0" smtClean="0"/>
              <a:t> </a:t>
            </a:r>
            <a:r>
              <a:rPr lang="hu-HU" sz="2000" dirty="0"/>
              <a:t>nem tartozik, ebből: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11 </a:t>
            </a:r>
            <a:r>
              <a:rPr lang="hu-HU" sz="2000" dirty="0"/>
              <a:t>településen gyűjtőhálózat üzemel,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5 </a:t>
            </a:r>
            <a:r>
              <a:rPr lang="hu-HU" sz="2000" dirty="0"/>
              <a:t>településen ROP keretében valósul meg a </a:t>
            </a:r>
            <a:r>
              <a:rPr lang="hu-HU" sz="2000" dirty="0" smtClean="0"/>
              <a:t>beruházás (</a:t>
            </a:r>
            <a:r>
              <a:rPr lang="hu-HU" sz="2000" dirty="0"/>
              <a:t>Balatonhenye, Köveskál, Mindszentkálla, </a:t>
            </a:r>
            <a:r>
              <a:rPr lang="hu-HU" sz="2000" dirty="0" smtClean="0"/>
              <a:t>Monoszló, Szentbékkálla</a:t>
            </a:r>
            <a:r>
              <a:rPr lang="hu-HU" sz="2000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8 településen </a:t>
            </a:r>
            <a:r>
              <a:rPr lang="hu-HU" sz="2000" dirty="0"/>
              <a:t>megvalósult a beruházás a </a:t>
            </a:r>
            <a:r>
              <a:rPr lang="hu-HU" sz="2000" b="1" dirty="0" smtClean="0"/>
              <a:t>Balatoni Kistelepülések </a:t>
            </a:r>
            <a:r>
              <a:rPr lang="hu-HU" sz="2000" b="1" dirty="0"/>
              <a:t>Szennyvízkezelési Programjának</a:t>
            </a:r>
            <a:r>
              <a:rPr lang="hu-HU" sz="2000" dirty="0"/>
              <a:t> </a:t>
            </a:r>
            <a:r>
              <a:rPr lang="hu-HU" sz="2000" dirty="0" smtClean="0"/>
              <a:t>keretében (</a:t>
            </a:r>
            <a:r>
              <a:rPr lang="hu-HU" sz="2000" dirty="0"/>
              <a:t>Gétye, Nyim, Óbudavár, Balatoncsicsó, Dióskál, Szentjakabfa</a:t>
            </a:r>
            <a:r>
              <a:rPr lang="hu-HU" sz="2000" dirty="0" smtClean="0"/>
              <a:t>, Tagyon</a:t>
            </a:r>
            <a:r>
              <a:rPr lang="hu-HU" sz="2000" dirty="0"/>
              <a:t>, Salföld</a:t>
            </a:r>
            <a:r>
              <a:rPr lang="hu-HU" sz="2000" dirty="0" smtClean="0"/>
              <a:t>),</a:t>
            </a:r>
            <a:endParaRPr lang="hu-H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Hátralévő </a:t>
            </a:r>
            <a:r>
              <a:rPr lang="hu-HU" sz="2000" dirty="0"/>
              <a:t>feladat: 20 db településen - BKSZP (</a:t>
            </a:r>
            <a:r>
              <a:rPr lang="hu-HU" sz="2000" dirty="0" smtClean="0"/>
              <a:t>2018</a:t>
            </a:r>
            <a:r>
              <a:rPr lang="hu-HU" sz="2000" dirty="0"/>
              <a:t>)</a:t>
            </a:r>
          </a:p>
        </p:txBody>
      </p:sp>
      <p:pic>
        <p:nvPicPr>
          <p:cNvPr id="8" name="Kép 7" descr="C:\Users\monikatete\Desktop\Diploma\képek\pol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4510868"/>
            <a:ext cx="1531723" cy="2228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előadás felépítése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Állapotértékelés eredményei</a:t>
            </a:r>
          </a:p>
          <a:p>
            <a:pPr lvl="1"/>
            <a:r>
              <a:rPr lang="hu-HU" dirty="0" smtClean="0"/>
              <a:t>Ökológia és vízminőség</a:t>
            </a:r>
          </a:p>
          <a:p>
            <a:pPr lvl="1"/>
            <a:r>
              <a:rPr lang="hu-HU" dirty="0" smtClean="0"/>
              <a:t>Változások a VGT1 készítése óta</a:t>
            </a:r>
          </a:p>
          <a:p>
            <a:r>
              <a:rPr lang="hu-HU" dirty="0" smtClean="0"/>
              <a:t>Felszíni vizek terhelése</a:t>
            </a:r>
          </a:p>
          <a:p>
            <a:pPr lvl="1"/>
            <a:r>
              <a:rPr lang="hu-HU" dirty="0" smtClean="0"/>
              <a:t>Szennyvízbevezetésekből származó </a:t>
            </a:r>
            <a:r>
              <a:rPr lang="hu-HU" dirty="0" err="1" smtClean="0"/>
              <a:t>szervesanyag</a:t>
            </a:r>
            <a:r>
              <a:rPr lang="hu-HU" dirty="0" smtClean="0"/>
              <a:t> és tápanyagterhelés</a:t>
            </a:r>
          </a:p>
          <a:p>
            <a:pPr lvl="1"/>
            <a:r>
              <a:rPr lang="hu-HU" dirty="0" smtClean="0"/>
              <a:t>Jelentős hatások számbavétele</a:t>
            </a:r>
          </a:p>
          <a:p>
            <a:r>
              <a:rPr lang="hu-HU" dirty="0" smtClean="0"/>
              <a:t>Szennyvíztelepeket érintő intézkedések</a:t>
            </a:r>
            <a:endParaRPr lang="en-US" dirty="0"/>
          </a:p>
          <a:p>
            <a:pPr lvl="1"/>
            <a:r>
              <a:rPr lang="hu-HU" dirty="0" smtClean="0"/>
              <a:t>Szennyvíz program a VKI szemszögéből</a:t>
            </a:r>
          </a:p>
          <a:p>
            <a:pPr lvl="1"/>
            <a:r>
              <a:rPr lang="hu-HU" dirty="0" smtClean="0"/>
              <a:t>Kapcsolódó projektek (KEOP, ROP, KEHOP)</a:t>
            </a:r>
          </a:p>
          <a:p>
            <a:r>
              <a:rPr lang="hu-HU" dirty="0" smtClean="0"/>
              <a:t>&lt; 2000 LE kistelepülések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648072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Felszíni vizek ökológiai állapota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6" b="1911"/>
          <a:stretch/>
        </p:blipFill>
        <p:spPr bwMode="auto">
          <a:xfrm>
            <a:off x="-36512" y="681854"/>
            <a:ext cx="9180512" cy="620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1187"/>
            <a:ext cx="48768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648072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Felszíni vizek fizikai-kémiai állapota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9" y="672152"/>
            <a:ext cx="8748464" cy="619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8768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01" y="188640"/>
            <a:ext cx="8502684" cy="64807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Felszíni vizek vízminőségi állapota (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szennyezettségret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mutató paraméterek)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work\VGT2\Matemodell\vizm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4520" r="9595" b="12757"/>
          <a:stretch/>
        </p:blipFill>
        <p:spPr bwMode="auto">
          <a:xfrm>
            <a:off x="33935" y="1052736"/>
            <a:ext cx="911641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0" y="3233256"/>
            <a:ext cx="48831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23529" y="116632"/>
            <a:ext cx="842493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Vízfolyások Ökológiai állapota a VGT-1 és VGT-2 időszakban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6446" r="3584" b="9473"/>
          <a:stretch/>
        </p:blipFill>
        <p:spPr bwMode="auto">
          <a:xfrm>
            <a:off x="179511" y="1362157"/>
            <a:ext cx="4608513" cy="280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3529" y="1362158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VGT-1</a:t>
            </a:r>
            <a:endParaRPr lang="hu-H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t="5252" r="4287" b="6702"/>
          <a:stretch/>
        </p:blipFill>
        <p:spPr bwMode="auto">
          <a:xfrm>
            <a:off x="4860032" y="1304253"/>
            <a:ext cx="3880542" cy="29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788024" y="1362158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VGT-2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3645024"/>
            <a:ext cx="446449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Az </a:t>
            </a:r>
            <a:r>
              <a:rPr lang="hu-HU" b="1" u="sng" dirty="0"/>
              <a:t>összevetés </a:t>
            </a:r>
            <a:r>
              <a:rPr lang="hu-HU" b="1" u="sng" dirty="0" smtClean="0"/>
              <a:t>csak tájékoztató jellegű, mert a két tervezés között módszertani változások történtek (víztest kijelölés, tipológia, minősítés)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331420" y="5229200"/>
            <a:ext cx="856106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Mintegy </a:t>
            </a:r>
            <a:r>
              <a:rPr lang="hu-HU" b="1" dirty="0"/>
              <a:t>felére csökkent  az adathiányos víztestek </a:t>
            </a:r>
            <a:r>
              <a:rPr lang="hu-HU" b="1" dirty="0" smtClean="0"/>
              <a:t>száma,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Kismértékben javuló állapot (8 % →14%)</a:t>
            </a:r>
            <a:r>
              <a:rPr lang="hu-HU" b="1" dirty="0"/>
              <a:t> de a gyenge és rossz állapotúak száma is </a:t>
            </a:r>
            <a:r>
              <a:rPr lang="hu-HU" b="1" dirty="0" smtClean="0"/>
              <a:t>növekedett.</a:t>
            </a:r>
          </a:p>
        </p:txBody>
      </p:sp>
    </p:spTree>
    <p:extLst>
      <p:ext uri="{BB962C8B-B14F-4D97-AF65-F5344CB8AC3E}">
        <p14:creationId xmlns:p14="http://schemas.microsoft.com/office/powerpoint/2010/main" val="17625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864096"/>
          </a:xfrm>
        </p:spPr>
        <p:txBody>
          <a:bodyPr>
            <a:normAutofit/>
          </a:bodyPr>
          <a:lstStyle/>
          <a:p>
            <a:r>
              <a:rPr lang="hu-HU" dirty="0" err="1" smtClean="0"/>
              <a:t>Moneris-hu</a:t>
            </a:r>
            <a:r>
              <a:rPr lang="hu-HU" dirty="0" smtClean="0"/>
              <a:t> terhelés modell </a:t>
            </a:r>
            <a:r>
              <a:rPr lang="hu-HU" dirty="0"/>
              <a:t>eredményei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1589"/>
            <a:ext cx="4427984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392488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392488" cy="2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124744"/>
            <a:ext cx="4440684" cy="278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642826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Felszíni vizek közvetlen terhelése szennyvízbevezetésekből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45434"/>
              </p:ext>
            </p:extLst>
          </p:nvPr>
        </p:nvGraphicFramePr>
        <p:xfrm>
          <a:off x="395536" y="1367843"/>
          <a:ext cx="8352928" cy="220517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92089"/>
                <a:gridCol w="1811677"/>
                <a:gridCol w="1428683"/>
                <a:gridCol w="1080120"/>
                <a:gridCol w="1080120"/>
                <a:gridCol w="1061423"/>
                <a:gridCol w="1098816"/>
              </a:tblGrid>
              <a:tr h="426675"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</a:rPr>
                        <a:t>Szennyvíztisztító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Q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BOI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KOI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ÖN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ÖP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8"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effectLst/>
                        </a:rPr>
                        <a:t>db.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effectLst/>
                        </a:rPr>
                        <a:t>ezer m</a:t>
                      </a:r>
                      <a:r>
                        <a:rPr lang="hu-HU" sz="1600" b="1" i="0" u="none" strike="noStrike" baseline="30000" dirty="0">
                          <a:effectLst/>
                        </a:rPr>
                        <a:t>3</a:t>
                      </a:r>
                      <a:r>
                        <a:rPr lang="hu-HU" sz="1600" b="1" i="0" u="none" strike="noStrike" dirty="0">
                          <a:effectLst/>
                        </a:rPr>
                        <a:t>/év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t/év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t/év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effectLst/>
                        </a:rPr>
                        <a:t>t/év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t/év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effectLst/>
                        </a:rPr>
                        <a:t>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effectLst/>
                        </a:rPr>
                        <a:t>660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effectLst/>
                        </a:rPr>
                        <a:t>418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14233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38888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8998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1263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2">
                <a:tc vMerge="1">
                  <a:txBody>
                    <a:bodyPr/>
                    <a:lstStyle/>
                    <a:p>
                      <a:pPr algn="l" fontAlgn="b"/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Bp. szabadkiömlők</a:t>
                      </a:r>
                      <a:endParaRPr lang="hu-H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1" u="none" strike="noStrike" dirty="0" smtClean="0">
                          <a:effectLst/>
                        </a:rPr>
                        <a:t>(110)</a:t>
                      </a:r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34617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52998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2141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821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effectLst/>
                        </a:rPr>
                        <a:t>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effectLst/>
                        </a:rPr>
                        <a:t>711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effectLst/>
                        </a:rPr>
                        <a:t>513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6813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25974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9232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>
                          <a:effectLst/>
                        </a:rPr>
                        <a:t>1052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2">
                <a:tc gridSpan="7"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Változás:</a:t>
                      </a:r>
                      <a:endParaRPr lang="hu-HU" sz="1600" b="0" i="0" u="none" strike="noStrike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Bp.</a:t>
                      </a:r>
                      <a:r>
                        <a:rPr lang="hu-HU" sz="16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nélkül: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effectLst/>
                        </a:rPr>
                        <a:t>23%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-52%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-33%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3%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-17%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Összesen: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 smtClean="0">
                          <a:effectLst/>
                        </a:rPr>
                        <a:t>(-</a:t>
                      </a:r>
                      <a:r>
                        <a:rPr lang="hu-HU" sz="1600" b="1" i="1" u="none" strike="noStrike" dirty="0">
                          <a:effectLst/>
                        </a:rPr>
                        <a:t>3</a:t>
                      </a:r>
                      <a:r>
                        <a:rPr lang="hu-HU" sz="1600" b="1" i="1" u="none" strike="noStrike" dirty="0" smtClean="0">
                          <a:effectLst/>
                        </a:rPr>
                        <a:t>%)</a:t>
                      </a:r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-86%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-72%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-17%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-50%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7747"/>
            <a:ext cx="4248472" cy="297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7747"/>
            <a:ext cx="4248472" cy="29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ork\VGT2\Matemodell\jelentossz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14448" r="17981" b="14803"/>
          <a:stretch/>
        </p:blipFill>
        <p:spPr bwMode="auto">
          <a:xfrm>
            <a:off x="196541" y="1340769"/>
            <a:ext cx="8682496" cy="54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Szennyvízbevezetések </a:t>
            </a:r>
            <a:r>
              <a:rPr lang="hu-HU" dirty="0" err="1" smtClean="0"/>
              <a:t>hATÁSA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28975" y="1189782"/>
            <a:ext cx="719535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Terhelés – hatás elemzés (vízminőségi modell):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138 </a:t>
            </a:r>
            <a:r>
              <a:rPr lang="hu-HU" b="1" dirty="0"/>
              <a:t>jelentős terhelést okozó (új: </a:t>
            </a:r>
            <a:r>
              <a:rPr lang="hu-HU" b="1" dirty="0" smtClean="0"/>
              <a:t>8)</a:t>
            </a:r>
            <a:endParaRPr lang="hu-H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199 </a:t>
            </a:r>
            <a:r>
              <a:rPr lang="hu-HU" b="1" dirty="0"/>
              <a:t>fontos terhelést okozó (új: </a:t>
            </a:r>
            <a:r>
              <a:rPr lang="hu-HU" b="1" dirty="0" smtClean="0"/>
              <a:t>27)</a:t>
            </a:r>
            <a:endParaRPr lang="hu-H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160 </a:t>
            </a:r>
            <a:r>
              <a:rPr lang="hu-HU" b="1" dirty="0"/>
              <a:t>víztesten jelentős hatás</a:t>
            </a:r>
          </a:p>
        </p:txBody>
      </p:sp>
    </p:spTree>
    <p:extLst>
      <p:ext uri="{BB962C8B-B14F-4D97-AF65-F5344CB8AC3E}">
        <p14:creationId xmlns:p14="http://schemas.microsoft.com/office/powerpoint/2010/main" val="1764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698</Words>
  <Application>Microsoft Office PowerPoint</Application>
  <PresentationFormat>Diavetítés a képernyőre (4:3 oldalarány)</PresentationFormat>
  <Paragraphs>163</Paragraphs>
  <Slides>15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vízgyűjtő-gazdálkodási tervezés települési vízgazdálkodással kapcsolatos eredményei,  az intézkedések programja  ORSZÁGOS FÓRUM  A kommunális szennyvíztisztítás szerepe a felszíni vízminőség alakulásában és a tervezett intézkedések</vt:lpstr>
      <vt:lpstr>Az előadás felépítése</vt:lpstr>
      <vt:lpstr>Felszíni vizek ökológiai állapota</vt:lpstr>
      <vt:lpstr>Felszíni vizek fizikai-kémiai állapota</vt:lpstr>
      <vt:lpstr>Felszíni vizek vízminőségi állapota (szennyezettségret mutató paraméterek)</vt:lpstr>
      <vt:lpstr>PowerPoint bemutató</vt:lpstr>
      <vt:lpstr>Moneris-hu terhelés modell eredményei</vt:lpstr>
      <vt:lpstr>Felszíni vizek közvetlen terhelése szennyvízbevezetésekből</vt:lpstr>
      <vt:lpstr>Szennyvízbevezetések hATÁSA</vt:lpstr>
      <vt:lpstr>Kommunális Szennyvízbevezetések: INTÉZKEDÉSI PROGRAM</vt:lpstr>
      <vt:lpstr>Kommunális Szennyvízbevezetések: szabályozás</vt:lpstr>
      <vt:lpstr>Kistelepülések  (&lt; 2000 LE) szennyvízkezelése</vt:lpstr>
      <vt:lpstr>Központi  vagy decentralizált?</vt:lpstr>
      <vt:lpstr>Balatoni Kistelepülések Szennyvízkezelési Programja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Adrienne</cp:lastModifiedBy>
  <cp:revision>61</cp:revision>
  <dcterms:created xsi:type="dcterms:W3CDTF">2014-03-03T11:13:53Z</dcterms:created>
  <dcterms:modified xsi:type="dcterms:W3CDTF">2015-09-03T06:33:09Z</dcterms:modified>
</cp:coreProperties>
</file>